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B8FCAB-834B-45D2-98FB-EF251B0C8C7F}" type="datetimeFigureOut">
              <a:rPr lang="ar-IQ" smtClean="0"/>
              <a:pPr/>
              <a:t>13/08/1445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7D6E11-A308-45BF-9B88-8D68027382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FCAB-834B-45D2-98FB-EF251B0C8C7F}" type="datetimeFigureOut">
              <a:rPr lang="ar-IQ" smtClean="0"/>
              <a:pPr/>
              <a:t>13/08/1445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6E11-A308-45BF-9B88-8D68027382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FCAB-834B-45D2-98FB-EF251B0C8C7F}" type="datetimeFigureOut">
              <a:rPr lang="ar-IQ" smtClean="0"/>
              <a:pPr/>
              <a:t>13/08/1445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6E11-A308-45BF-9B88-8D68027382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FCAB-834B-45D2-98FB-EF251B0C8C7F}" type="datetimeFigureOut">
              <a:rPr lang="ar-IQ" smtClean="0"/>
              <a:pPr/>
              <a:t>13/08/1445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6E11-A308-45BF-9B88-8D680273829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FCAB-834B-45D2-98FB-EF251B0C8C7F}" type="datetimeFigureOut">
              <a:rPr lang="ar-IQ" smtClean="0"/>
              <a:pPr/>
              <a:t>13/08/1445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6E11-A308-45BF-9B88-8D680273829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FCAB-834B-45D2-98FB-EF251B0C8C7F}" type="datetimeFigureOut">
              <a:rPr lang="ar-IQ" smtClean="0"/>
              <a:pPr/>
              <a:t>13/08/1445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6E11-A308-45BF-9B88-8D680273829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FCAB-834B-45D2-98FB-EF251B0C8C7F}" type="datetimeFigureOut">
              <a:rPr lang="ar-IQ" smtClean="0"/>
              <a:pPr/>
              <a:t>13/08/1445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6E11-A308-45BF-9B88-8D68027382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FCAB-834B-45D2-98FB-EF251B0C8C7F}" type="datetimeFigureOut">
              <a:rPr lang="ar-IQ" smtClean="0"/>
              <a:pPr/>
              <a:t>13/08/1445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6E11-A308-45BF-9B88-8D680273829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FCAB-834B-45D2-98FB-EF251B0C8C7F}" type="datetimeFigureOut">
              <a:rPr lang="ar-IQ" smtClean="0"/>
              <a:pPr/>
              <a:t>13/08/1445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6E11-A308-45BF-9B88-8D68027382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1B8FCAB-834B-45D2-98FB-EF251B0C8C7F}" type="datetimeFigureOut">
              <a:rPr lang="ar-IQ" smtClean="0"/>
              <a:pPr/>
              <a:t>13/08/1445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6E11-A308-45BF-9B88-8D68027382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B8FCAB-834B-45D2-98FB-EF251B0C8C7F}" type="datetimeFigureOut">
              <a:rPr lang="ar-IQ" smtClean="0"/>
              <a:pPr/>
              <a:t>13/08/1445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7D6E11-A308-45BF-9B88-8D680273829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B8FCAB-834B-45D2-98FB-EF251B0C8C7F}" type="datetimeFigureOut">
              <a:rPr lang="ar-IQ" smtClean="0"/>
              <a:pPr/>
              <a:t>13/08/1445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7D6E11-A308-45BF-9B88-8D680273829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IQ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Veterinary Medicine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semester–  </a:t>
            </a:r>
            <a:r>
              <a:rPr lang="en-US" sz="20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 </a:t>
            </a:r>
            <a:r>
              <a:rPr lang="en-US" sz="20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part 1</a:t>
            </a: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2800" dirty="0">
                <a:solidFill>
                  <a:schemeClr val="accent1"/>
                </a:solidFill>
              </a:rPr>
              <a:t>Spirochetosis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35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6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dirty="0" smtClean="0"/>
              <a:t>Is an acute , </a:t>
            </a:r>
            <a:r>
              <a:rPr lang="en-US" dirty="0" err="1" smtClean="0"/>
              <a:t>febrile,septicemic</a:t>
            </a:r>
            <a:r>
              <a:rPr lang="en-US" dirty="0" smtClean="0"/>
              <a:t> bacterial disease</a:t>
            </a:r>
          </a:p>
          <a:p>
            <a:pPr algn="l" rtl="0">
              <a:buNone/>
            </a:pPr>
            <a:r>
              <a:rPr lang="en-US" dirty="0" smtClean="0"/>
              <a:t> affects a wide variety of birds.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4800" b="1" u="sng" dirty="0" smtClean="0">
                <a:solidFill>
                  <a:srgbClr val="C00000"/>
                </a:solidFill>
              </a:rPr>
              <a:t>Etiology :</a:t>
            </a:r>
          </a:p>
          <a:p>
            <a:pPr algn="l" rtl="0">
              <a:buNone/>
            </a:pPr>
            <a:r>
              <a:rPr lang="en-US" dirty="0" smtClean="0"/>
              <a:t>The causal organism is </a:t>
            </a:r>
            <a:r>
              <a:rPr lang="en-US" i="1" dirty="0" err="1" smtClean="0"/>
              <a:t>Borrelia</a:t>
            </a:r>
            <a:r>
              <a:rPr lang="en-US" i="1" dirty="0" smtClean="0"/>
              <a:t> </a:t>
            </a:r>
            <a:r>
              <a:rPr lang="en-US" i="1" dirty="0" err="1" smtClean="0"/>
              <a:t>anserina</a:t>
            </a:r>
            <a:r>
              <a:rPr lang="en-US" i="1" dirty="0" smtClean="0"/>
              <a:t> </a:t>
            </a:r>
            <a:r>
              <a:rPr lang="en-US" dirty="0" smtClean="0"/>
              <a:t>, is an</a:t>
            </a:r>
          </a:p>
          <a:p>
            <a:pPr algn="l" rtl="0">
              <a:buNone/>
            </a:pPr>
            <a:r>
              <a:rPr lang="en-US" dirty="0" smtClean="0"/>
              <a:t> actively motile spirochete.</a:t>
            </a:r>
          </a:p>
          <a:p>
            <a:pPr algn="l" rtl="0">
              <a:buNone/>
            </a:pPr>
            <a:r>
              <a:rPr lang="en-US" dirty="0" smtClean="0"/>
              <a:t>Spirochetosis is found in temperate and or </a:t>
            </a:r>
          </a:p>
          <a:p>
            <a:pPr algn="l" rtl="0">
              <a:buNone/>
            </a:pPr>
            <a:r>
              <a:rPr lang="en-US" dirty="0" smtClean="0"/>
              <a:t>tropical regions, wherever the biologic vectors</a:t>
            </a:r>
          </a:p>
          <a:p>
            <a:pPr algn="l" rtl="0">
              <a:buNone/>
            </a:pPr>
            <a:r>
              <a:rPr lang="en-US" dirty="0" smtClean="0"/>
              <a:t> are found..The most common vector is   </a:t>
            </a:r>
            <a:r>
              <a:rPr lang="en-US" i="1" dirty="0" err="1" smtClean="0"/>
              <a:t>Argas</a:t>
            </a:r>
            <a:endParaRPr lang="en-US" i="1" dirty="0" smtClean="0"/>
          </a:p>
          <a:p>
            <a:pPr algn="l" rtl="0">
              <a:buNone/>
            </a:pPr>
            <a:r>
              <a:rPr lang="en-US" dirty="0" smtClean="0"/>
              <a:t>      </a:t>
            </a:r>
            <a:r>
              <a:rPr lang="en-US" i="1" dirty="0" err="1" smtClean="0"/>
              <a:t>persicus</a:t>
            </a: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Avian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spirochetosis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ar-IQ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4714908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1800" dirty="0" smtClean="0"/>
              <a:t>1-Listlessness.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800" dirty="0" smtClean="0"/>
              <a:t>2-Depression.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800" dirty="0" smtClean="0"/>
              <a:t>3-Somnolence.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800" dirty="0" smtClean="0"/>
              <a:t>4-Moderate to marked shivering.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800" dirty="0" smtClean="0"/>
              <a:t>5-Increased thirst.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800" dirty="0" smtClean="0"/>
              <a:t>6-Anemia is common.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800" dirty="0" smtClean="0"/>
              <a:t>7-Death occurs most often 1-3 days after </a:t>
            </a:r>
            <a:r>
              <a:rPr lang="en-US" sz="1800" i="1" dirty="0" err="1" smtClean="0"/>
              <a:t>Borreli</a:t>
            </a:r>
            <a:r>
              <a:rPr lang="en-US" sz="1800" dirty="0" err="1" smtClean="0"/>
              <a:t>a</a:t>
            </a:r>
            <a:r>
              <a:rPr lang="en-US" sz="1800" dirty="0" smtClean="0"/>
              <a:t>  </a:t>
            </a:r>
            <a:r>
              <a:rPr lang="en-US" sz="1800" dirty="0" err="1" smtClean="0"/>
              <a:t>disapper</a:t>
            </a:r>
            <a:r>
              <a:rPr lang="en-US" sz="1800" dirty="0" smtClean="0"/>
              <a:t> from the blood stream.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en-US" sz="1800" dirty="0" smtClean="0"/>
              <a:t>   </a:t>
            </a:r>
            <a:endParaRPr lang="ar-IQ" sz="18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bg2">
                    <a:lumMod val="50000"/>
                  </a:schemeClr>
                </a:solidFill>
              </a:rPr>
              <a:t>Clinical signs:</a:t>
            </a:r>
            <a:endParaRPr lang="ar-IQ" sz="4800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/>
          <a:lstStyle/>
          <a:p>
            <a:pPr algn="just" rtl="0">
              <a:buNone/>
            </a:pPr>
            <a:r>
              <a:rPr lang="en-US" sz="2800" dirty="0" smtClean="0"/>
              <a:t>Young birds are affected more severely than </a:t>
            </a:r>
          </a:p>
          <a:p>
            <a:pPr algn="just" rtl="0">
              <a:buNone/>
            </a:pPr>
            <a:r>
              <a:rPr lang="en-US" sz="2800" dirty="0" smtClean="0"/>
              <a:t>older </a:t>
            </a:r>
            <a:r>
              <a:rPr lang="en-US" sz="2800" dirty="0" err="1" smtClean="0"/>
              <a:t>ones.During</a:t>
            </a:r>
            <a:r>
              <a:rPr lang="en-US" sz="2800" dirty="0" smtClean="0"/>
              <a:t> the initial stages of the </a:t>
            </a:r>
          </a:p>
          <a:p>
            <a:pPr algn="just" rtl="0">
              <a:buNone/>
            </a:pPr>
            <a:r>
              <a:rPr lang="en-US" sz="2800" dirty="0" smtClean="0"/>
              <a:t>disease , there is usually a green or yellow </a:t>
            </a:r>
          </a:p>
          <a:p>
            <a:pPr algn="just" rtl="0">
              <a:buNone/>
            </a:pPr>
            <a:r>
              <a:rPr lang="en-US" sz="2800" dirty="0" smtClean="0"/>
              <a:t>diarrhea with increased </a:t>
            </a:r>
            <a:r>
              <a:rPr lang="en-US" sz="2800" dirty="0" err="1" smtClean="0"/>
              <a:t>urates.The</a:t>
            </a:r>
            <a:r>
              <a:rPr lang="en-US" sz="2800" dirty="0" smtClean="0"/>
              <a:t> course of</a:t>
            </a:r>
          </a:p>
          <a:p>
            <a:pPr algn="just" rtl="0">
              <a:buNone/>
            </a:pPr>
            <a:r>
              <a:rPr lang="en-US" sz="2800" dirty="0" smtClean="0"/>
              <a:t> the disease is 1-2 weeks .Morbidity can </a:t>
            </a:r>
          </a:p>
          <a:p>
            <a:pPr algn="just" rtl="0">
              <a:buNone/>
            </a:pPr>
            <a:r>
              <a:rPr lang="en-US" sz="2800" dirty="0" smtClean="0"/>
              <a:t>approaches 100% and mortality may be 33-</a:t>
            </a:r>
          </a:p>
          <a:p>
            <a:pPr algn="just" rtl="0">
              <a:buNone/>
            </a:pPr>
            <a:r>
              <a:rPr lang="en-US" sz="2800" dirty="0" smtClean="0"/>
              <a:t>77%. Egg production in layers or breeders </a:t>
            </a:r>
          </a:p>
          <a:p>
            <a:pPr algn="just" rtl="0">
              <a:buNone/>
            </a:pPr>
            <a:r>
              <a:rPr lang="en-US" sz="2800" dirty="0" smtClean="0"/>
              <a:t>may be reduced by 5-10% with a higher </a:t>
            </a:r>
          </a:p>
          <a:p>
            <a:pPr algn="just" rtl="0">
              <a:buNone/>
            </a:pPr>
            <a:r>
              <a:rPr lang="en-US" sz="2800" dirty="0" smtClean="0"/>
              <a:t>number of small eggs.</a:t>
            </a:r>
            <a:endParaRPr lang="ar-IQ" sz="2800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42844" y="1357298"/>
            <a:ext cx="8786874" cy="4649993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1-An enlarged spleen with </a:t>
            </a:r>
            <a:r>
              <a:rPr lang="en-US" dirty="0" err="1" smtClean="0">
                <a:solidFill>
                  <a:srgbClr val="FF0000"/>
                </a:solidFill>
              </a:rPr>
              <a:t>petechial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dirty="0" err="1" smtClean="0">
                <a:solidFill>
                  <a:srgbClr val="FF0000"/>
                </a:solidFill>
              </a:rPr>
              <a:t>ecchymotic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hemorrhages.</a:t>
            </a:r>
          </a:p>
          <a:p>
            <a:pPr algn="l" rtl="0">
              <a:buNone/>
            </a:pPr>
            <a:r>
              <a:rPr lang="en-US" dirty="0" smtClean="0"/>
              <a:t>2- A grossly enlarged spleen with </a:t>
            </a:r>
            <a:r>
              <a:rPr lang="en-US" dirty="0" err="1" smtClean="0"/>
              <a:t>mottlling</a:t>
            </a:r>
            <a:r>
              <a:rPr lang="en-US" dirty="0" smtClean="0"/>
              <a:t> due to 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subcapsular</a:t>
            </a:r>
            <a:r>
              <a:rPr lang="en-US" dirty="0" smtClean="0"/>
              <a:t> hemorrhage is the predominant</a:t>
            </a:r>
          </a:p>
          <a:p>
            <a:pPr algn="l" rtl="0">
              <a:buNone/>
            </a:pPr>
            <a:r>
              <a:rPr lang="en-US" dirty="0" smtClean="0"/>
              <a:t>     and characteristic lesions. </a:t>
            </a:r>
          </a:p>
          <a:p>
            <a:pPr algn="l" rtl="0">
              <a:buNone/>
            </a:pPr>
            <a:r>
              <a:rPr lang="en-US" dirty="0" smtClean="0"/>
              <a:t>3- Focal necrotic hepatitis may also be present.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Post –mortem lesions:</a:t>
            </a:r>
            <a:endParaRPr lang="ar-IQ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1-Demonstration of </a:t>
            </a:r>
            <a:r>
              <a:rPr lang="en-US" i="1" dirty="0" err="1" smtClean="0"/>
              <a:t>Borrelia</a:t>
            </a:r>
            <a:r>
              <a:rPr lang="en-US" i="1" dirty="0" smtClean="0"/>
              <a:t> </a:t>
            </a:r>
            <a:r>
              <a:rPr lang="en-US" dirty="0" smtClean="0"/>
              <a:t>in the blood.</a:t>
            </a:r>
          </a:p>
          <a:p>
            <a:pPr algn="l" rtl="0">
              <a:buNone/>
            </a:pPr>
            <a:r>
              <a:rPr lang="en-US" dirty="0" smtClean="0"/>
              <a:t>2-Serological test.</a:t>
            </a:r>
          </a:p>
          <a:p>
            <a:pPr algn="l" rtl="0">
              <a:buNone/>
            </a:pPr>
            <a:r>
              <a:rPr lang="en-US" dirty="0" smtClean="0"/>
              <a:t>3-Signs.</a:t>
            </a:r>
          </a:p>
          <a:p>
            <a:pPr algn="l" rtl="0">
              <a:buNone/>
            </a:pPr>
            <a:r>
              <a:rPr lang="en-US" dirty="0" smtClean="0"/>
              <a:t>4-Lesions.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3600" b="1" u="sng" dirty="0" smtClean="0">
                <a:solidFill>
                  <a:schemeClr val="bg2">
                    <a:lumMod val="50000"/>
                  </a:schemeClr>
                </a:solidFill>
              </a:rPr>
              <a:t>Treatment:</a:t>
            </a:r>
          </a:p>
          <a:p>
            <a:pPr algn="l" rtl="0">
              <a:buNone/>
            </a:pPr>
            <a:r>
              <a:rPr lang="en-US" dirty="0" smtClean="0"/>
              <a:t>Several antibacterial agents are effective .The</a:t>
            </a:r>
          </a:p>
          <a:p>
            <a:pPr algn="l" rtl="0">
              <a:buNone/>
            </a:pPr>
            <a:r>
              <a:rPr lang="en-US" dirty="0" smtClean="0"/>
              <a:t>most widely used are </a:t>
            </a:r>
            <a:r>
              <a:rPr lang="en-US" dirty="0" err="1" smtClean="0"/>
              <a:t>pencillin</a:t>
            </a:r>
            <a:r>
              <a:rPr lang="en-US" dirty="0" smtClean="0"/>
              <a:t> derivatives, but</a:t>
            </a:r>
          </a:p>
          <a:p>
            <a:pPr algn="l" rtl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streptomycins</a:t>
            </a:r>
            <a:r>
              <a:rPr lang="en-US" dirty="0" smtClean="0"/>
              <a:t>, </a:t>
            </a:r>
            <a:r>
              <a:rPr lang="en-US" dirty="0" err="1" smtClean="0"/>
              <a:t>tetracyclines</a:t>
            </a:r>
            <a:r>
              <a:rPr lang="en-US" dirty="0" smtClean="0"/>
              <a:t> , and </a:t>
            </a:r>
            <a:r>
              <a:rPr lang="en-US" dirty="0" err="1" smtClean="0"/>
              <a:t>tylosin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are also effective.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chemeClr val="bg2">
                    <a:lumMod val="50000"/>
                  </a:schemeClr>
                </a:solidFill>
              </a:rPr>
              <a:t>Diagnosis:</a:t>
            </a:r>
            <a:endParaRPr lang="ar-IQ" sz="4400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1- A combination of tick eradication and</a:t>
            </a:r>
          </a:p>
          <a:p>
            <a:pPr algn="l" rtl="0">
              <a:buNone/>
            </a:pPr>
            <a:r>
              <a:rPr lang="en-US" dirty="0" smtClean="0"/>
              <a:t>    immunization is the most effective means of</a:t>
            </a:r>
          </a:p>
          <a:p>
            <a:pPr algn="l" rtl="0">
              <a:buNone/>
            </a:pPr>
            <a:r>
              <a:rPr lang="en-US" dirty="0" smtClean="0"/>
              <a:t>    control.</a:t>
            </a:r>
          </a:p>
          <a:p>
            <a:pPr algn="l" rtl="0">
              <a:buNone/>
            </a:pPr>
            <a:r>
              <a:rPr lang="en-US" dirty="0" smtClean="0"/>
              <a:t>2-Vaccines.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solidFill>
                  <a:schemeClr val="bg2">
                    <a:lumMod val="50000"/>
                  </a:schemeClr>
                </a:solidFill>
              </a:rPr>
              <a:t>Control:</a:t>
            </a:r>
            <a:endParaRPr lang="ar-IQ" sz="5400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322</Words>
  <Application>Microsoft Office PowerPoint</Application>
  <PresentationFormat>عرض على الشاشة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Lucida Sans Unicode</vt:lpstr>
      <vt:lpstr>Times New Roman</vt:lpstr>
      <vt:lpstr>Verdana</vt:lpstr>
      <vt:lpstr>Wingdings 2</vt:lpstr>
      <vt:lpstr>Wingdings 3</vt:lpstr>
      <vt:lpstr>ملتقى</vt:lpstr>
      <vt:lpstr>عرض تقديمي في PowerPoint</vt:lpstr>
      <vt:lpstr>Avian spirochetosis:</vt:lpstr>
      <vt:lpstr>Clinical signs:</vt:lpstr>
      <vt:lpstr>عرض تقديمي في PowerPoint</vt:lpstr>
      <vt:lpstr>Post –mortem lesions:</vt:lpstr>
      <vt:lpstr>Diagnosis:</vt:lpstr>
      <vt:lpstr>Control: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Spirochetosis</dc:title>
  <dc:creator>DELL</dc:creator>
  <cp:lastModifiedBy>Maher</cp:lastModifiedBy>
  <cp:revision>13</cp:revision>
  <dcterms:created xsi:type="dcterms:W3CDTF">2014-04-06T20:51:53Z</dcterms:created>
  <dcterms:modified xsi:type="dcterms:W3CDTF">2024-02-22T09:11:31Z</dcterms:modified>
</cp:coreProperties>
</file>